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58" r:id="rId5"/>
    <p:sldId id="260"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23" autoAdjust="0"/>
    <p:restoredTop sz="94660"/>
  </p:normalViewPr>
  <p:slideViewPr>
    <p:cSldViewPr>
      <p:cViewPr varScale="1">
        <p:scale>
          <a:sx n="80" d="100"/>
          <a:sy n="80" d="100"/>
        </p:scale>
        <p:origin x="-444" y="-9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2017ED66-A7DF-49D3-85F1-26FDDE8522C3}" type="datetimeFigureOut">
              <a:rPr lang="en-US" smtClean="0"/>
              <a:t>7/5/2012</a:t>
            </a:fld>
            <a:endParaRPr lang="en-US"/>
          </a:p>
        </p:txBody>
      </p:sp>
      <p:sp>
        <p:nvSpPr>
          <p:cNvPr id="23" name="Slide Number Placeholder 22"/>
          <p:cNvSpPr>
            <a:spLocks noGrp="1"/>
          </p:cNvSpPr>
          <p:nvPr>
            <p:ph type="sldNum" sz="quarter" idx="11"/>
          </p:nvPr>
        </p:nvSpPr>
        <p:spPr/>
        <p:txBody>
          <a:bodyPr/>
          <a:lstStyle/>
          <a:p>
            <a:fld id="{B3E337C3-4DE9-4253-9176-C5A4A5651CF6}"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17ED66-A7DF-49D3-85F1-26FDDE8522C3}" type="datetimeFigureOut">
              <a:rPr lang="en-US" smtClean="0"/>
              <a:t>7/5/2012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E337C3-4DE9-4253-9176-C5A4A5651CF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17ED66-A7DF-49D3-85F1-26FDDE8522C3}" type="datetimeFigureOut">
              <a:rPr lang="en-US" smtClean="0"/>
              <a:t>7/5/2012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E337C3-4DE9-4253-9176-C5A4A5651CF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2017ED66-A7DF-49D3-85F1-26FDDE8522C3}" type="datetimeFigureOut">
              <a:rPr lang="en-US" smtClean="0"/>
              <a:t>7/5/2012</a:t>
            </a:fld>
            <a:endParaRPr lang="en-US"/>
          </a:p>
        </p:txBody>
      </p:sp>
      <p:sp>
        <p:nvSpPr>
          <p:cNvPr id="19" name="Slide Number Placeholder 18"/>
          <p:cNvSpPr>
            <a:spLocks noGrp="1"/>
          </p:cNvSpPr>
          <p:nvPr>
            <p:ph type="sldNum" sz="quarter" idx="15"/>
          </p:nvPr>
        </p:nvSpPr>
        <p:spPr/>
        <p:txBody>
          <a:bodyPr/>
          <a:lstStyle/>
          <a:p>
            <a:fld id="{B3E337C3-4DE9-4253-9176-C5A4A5651CF6}"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2017ED66-A7DF-49D3-85F1-26FDDE8522C3}" type="datetimeFigureOut">
              <a:rPr lang="en-US" smtClean="0"/>
              <a:t>7/5/2012</a:t>
            </a:fld>
            <a:endParaRPr lang="en-US"/>
          </a:p>
        </p:txBody>
      </p:sp>
      <p:sp>
        <p:nvSpPr>
          <p:cNvPr id="20" name="Slide Number Placeholder 19"/>
          <p:cNvSpPr>
            <a:spLocks noGrp="1"/>
          </p:cNvSpPr>
          <p:nvPr>
            <p:ph type="sldNum" sz="quarter" idx="11"/>
          </p:nvPr>
        </p:nvSpPr>
        <p:spPr/>
        <p:txBody>
          <a:bodyPr/>
          <a:lstStyle/>
          <a:p>
            <a:fld id="{B3E337C3-4DE9-4253-9176-C5A4A5651CF6}" type="slidenum">
              <a:rPr lang="en-US" smtClean="0"/>
              <a:t>‹#›</a:t>
            </a:fld>
            <a:endParaRPr lang="en-US"/>
          </a:p>
        </p:txBody>
      </p:sp>
      <p:sp>
        <p:nvSpPr>
          <p:cNvPr id="21" name="Footer Placeholder 20"/>
          <p:cNvSpPr>
            <a:spLocks noGrp="1"/>
          </p:cNvSpPr>
          <p:nvPr>
            <p:ph type="ftr" sz="quarter" idx="12"/>
          </p:nvPr>
        </p:nvSpPr>
        <p:spPr/>
        <p:txBody>
          <a:bodyPr/>
          <a:lstStyle/>
          <a:p>
            <a:endParaRPr lang="en-US"/>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2017ED66-A7DF-49D3-85F1-26FDDE8522C3}" type="datetimeFigureOut">
              <a:rPr lang="en-US" smtClean="0"/>
              <a:t>7/5/2012</a:t>
            </a:fld>
            <a:endParaRPr lang="en-US"/>
          </a:p>
        </p:txBody>
      </p:sp>
      <p:sp>
        <p:nvSpPr>
          <p:cNvPr id="25" name="Slide Number Placeholder 24"/>
          <p:cNvSpPr>
            <a:spLocks noGrp="1"/>
          </p:cNvSpPr>
          <p:nvPr>
            <p:ph type="sldNum" sz="quarter" idx="16"/>
          </p:nvPr>
        </p:nvSpPr>
        <p:spPr/>
        <p:txBody>
          <a:bodyPr/>
          <a:lstStyle/>
          <a:p>
            <a:fld id="{B3E337C3-4DE9-4253-9176-C5A4A5651CF6}" type="slidenum">
              <a:rPr lang="en-US" smtClean="0"/>
              <a:t>‹#›</a:t>
            </a:fld>
            <a:endParaRPr lang="en-US"/>
          </a:p>
        </p:txBody>
      </p:sp>
      <p:sp>
        <p:nvSpPr>
          <p:cNvPr id="26" name="Footer Placeholder 25"/>
          <p:cNvSpPr>
            <a:spLocks noGrp="1"/>
          </p:cNvSpPr>
          <p:nvPr>
            <p:ph type="ftr" sz="quarter" idx="17"/>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2017ED66-A7DF-49D3-85F1-26FDDE8522C3}" type="datetimeFigureOut">
              <a:rPr lang="en-US" smtClean="0"/>
              <a:t>7/5/2012</a:t>
            </a:fld>
            <a:endParaRPr lang="en-US"/>
          </a:p>
        </p:txBody>
      </p:sp>
      <p:sp>
        <p:nvSpPr>
          <p:cNvPr id="24" name="Slide Number Placeholder 23"/>
          <p:cNvSpPr>
            <a:spLocks noGrp="1"/>
          </p:cNvSpPr>
          <p:nvPr>
            <p:ph type="sldNum" sz="quarter" idx="17"/>
          </p:nvPr>
        </p:nvSpPr>
        <p:spPr/>
        <p:txBody>
          <a:bodyPr/>
          <a:lstStyle/>
          <a:p>
            <a:fld id="{B3E337C3-4DE9-4253-9176-C5A4A5651CF6}" type="slidenum">
              <a:rPr lang="en-US" smtClean="0"/>
              <a:t>‹#›</a:t>
            </a:fld>
            <a:endParaRPr lang="en-US"/>
          </a:p>
        </p:txBody>
      </p:sp>
      <p:sp>
        <p:nvSpPr>
          <p:cNvPr id="29" name="Footer Placeholder 28"/>
          <p:cNvSpPr>
            <a:spLocks noGrp="1"/>
          </p:cNvSpPr>
          <p:nvPr>
            <p:ph type="ftr" sz="quarter" idx="18"/>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2017ED66-A7DF-49D3-85F1-26FDDE8522C3}" type="datetimeFigureOut">
              <a:rPr lang="en-US" smtClean="0"/>
              <a:t>7/5/2012</a:t>
            </a:fld>
            <a:endParaRPr lang="en-US"/>
          </a:p>
        </p:txBody>
      </p:sp>
      <p:sp>
        <p:nvSpPr>
          <p:cNvPr id="14" name="Slide Number Placeholder 13"/>
          <p:cNvSpPr>
            <a:spLocks noGrp="1"/>
          </p:cNvSpPr>
          <p:nvPr>
            <p:ph type="sldNum" sz="quarter" idx="11"/>
          </p:nvPr>
        </p:nvSpPr>
        <p:spPr/>
        <p:txBody>
          <a:bodyPr/>
          <a:lstStyle/>
          <a:p>
            <a:fld id="{B3E337C3-4DE9-4253-9176-C5A4A5651CF6}"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2017ED66-A7DF-49D3-85F1-26FDDE8522C3}" type="datetimeFigureOut">
              <a:rPr lang="en-US" smtClean="0"/>
              <a:t>7/5/2012</a:t>
            </a:fld>
            <a:endParaRPr lang="en-US"/>
          </a:p>
        </p:txBody>
      </p:sp>
      <p:sp>
        <p:nvSpPr>
          <p:cNvPr id="12" name="Slide Number Placeholder 11"/>
          <p:cNvSpPr>
            <a:spLocks noGrp="1"/>
          </p:cNvSpPr>
          <p:nvPr>
            <p:ph type="sldNum" sz="quarter" idx="11"/>
          </p:nvPr>
        </p:nvSpPr>
        <p:spPr/>
        <p:txBody>
          <a:bodyPr/>
          <a:lstStyle/>
          <a:p>
            <a:fld id="{B3E337C3-4DE9-4253-9176-C5A4A5651CF6}" type="slidenum">
              <a:rPr lang="en-US" smtClean="0"/>
              <a:t>‹#›</a:t>
            </a:fld>
            <a:endParaRPr lang="en-US"/>
          </a:p>
        </p:txBody>
      </p:sp>
      <p:sp>
        <p:nvSpPr>
          <p:cNvPr id="13" name="Footer Placeholder 12"/>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2017ED66-A7DF-49D3-85F1-26FDDE8522C3}" type="datetimeFigureOut">
              <a:rPr lang="en-US" smtClean="0"/>
              <a:t>7/5/2012</a:t>
            </a:fld>
            <a:endParaRPr lang="en-US"/>
          </a:p>
        </p:txBody>
      </p:sp>
      <p:sp>
        <p:nvSpPr>
          <p:cNvPr id="18" name="Slide Number Placeholder 17"/>
          <p:cNvSpPr>
            <a:spLocks noGrp="1"/>
          </p:cNvSpPr>
          <p:nvPr>
            <p:ph type="sldNum" sz="quarter" idx="16"/>
          </p:nvPr>
        </p:nvSpPr>
        <p:spPr/>
        <p:txBody>
          <a:bodyPr/>
          <a:lstStyle/>
          <a:p>
            <a:fld id="{B3E337C3-4DE9-4253-9176-C5A4A5651CF6}" type="slidenum">
              <a:rPr lang="en-US" smtClean="0"/>
              <a:t>‹#›</a:t>
            </a:fld>
            <a:endParaRPr lang="en-US"/>
          </a:p>
        </p:txBody>
      </p:sp>
      <p:sp>
        <p:nvSpPr>
          <p:cNvPr id="20" name="Footer Placeholder 19"/>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2017ED66-A7DF-49D3-85F1-26FDDE8522C3}" type="datetimeFigureOut">
              <a:rPr lang="en-US" smtClean="0"/>
              <a:t>7/5/2012</a:t>
            </a:fld>
            <a:endParaRPr lang="en-US"/>
          </a:p>
        </p:txBody>
      </p:sp>
      <p:sp>
        <p:nvSpPr>
          <p:cNvPr id="20" name="Slide Number Placeholder 19"/>
          <p:cNvSpPr>
            <a:spLocks noGrp="1"/>
          </p:cNvSpPr>
          <p:nvPr>
            <p:ph type="sldNum" sz="quarter" idx="15"/>
          </p:nvPr>
        </p:nvSpPr>
        <p:spPr/>
        <p:txBody>
          <a:bodyPr/>
          <a:lstStyle/>
          <a:p>
            <a:fld id="{B3E337C3-4DE9-4253-9176-C5A4A5651CF6}"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2017ED66-A7DF-49D3-85F1-26FDDE8522C3}" type="datetimeFigureOut">
              <a:rPr lang="en-US" smtClean="0"/>
              <a:t>7/5/2012</a:t>
            </a:fld>
            <a:endParaRPr lang="en-US"/>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n-US"/>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B3E337C3-4DE9-4253-9176-C5A4A5651CF6}"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TO4b2ZeVEaM&amp;feature=relmfu" TargetMode="External"/><Relationship Id="rId2" Type="http://schemas.openxmlformats.org/officeDocument/2006/relationships/hyperlink" Target="http://www.youtube.com/watch?feature=iv&amp;annotation_id=annotation_218944&amp;v=ikTxfIDYx6Q&amp;src_vid=fum-0huccD8"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5029200"/>
            <a:ext cx="4572000" cy="1368798"/>
          </a:xfrm>
        </p:spPr>
        <p:txBody>
          <a:bodyPr/>
          <a:lstStyle/>
          <a:p>
            <a:r>
              <a:rPr lang="en-US" dirty="0" smtClean="0"/>
              <a:t>By Ashley Redden</a:t>
            </a:r>
            <a:endParaRPr lang="en-US" dirty="0"/>
          </a:p>
        </p:txBody>
      </p:sp>
      <p:sp>
        <p:nvSpPr>
          <p:cNvPr id="2" name="Title 1"/>
          <p:cNvSpPr>
            <a:spLocks noGrp="1"/>
          </p:cNvSpPr>
          <p:nvPr>
            <p:ph type="title"/>
          </p:nvPr>
        </p:nvSpPr>
        <p:spPr/>
        <p:txBody>
          <a:bodyPr/>
          <a:lstStyle/>
          <a:p>
            <a:pPr algn="ctr"/>
            <a:r>
              <a:rPr lang="en-US" dirty="0" smtClean="0"/>
              <a:t>We Are a Visual </a:t>
            </a:r>
            <a:r>
              <a:rPr lang="en-US" dirty="0" smtClean="0"/>
              <a:t>Culture Society</a:t>
            </a:r>
            <a:endParaRPr lang="en-US" dirty="0"/>
          </a:p>
        </p:txBody>
      </p:sp>
    </p:spTree>
    <p:extLst>
      <p:ext uri="{BB962C8B-B14F-4D97-AF65-F5344CB8AC3E}">
        <p14:creationId xmlns:p14="http://schemas.microsoft.com/office/powerpoint/2010/main" val="2840614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shley\AppData\Local\Microsoft\Windows\Temporary Internet Files\Content.IE5\WVQ8WI8U\MP900399235[1].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66000" contrast="54000"/>
                    </a14:imgEffect>
                  </a14:imgLayer>
                </a14:imgProps>
              </a:ext>
              <a:ext uri="{28A0092B-C50C-407E-A947-70E740481C1C}">
                <a14:useLocalDpi xmlns:a14="http://schemas.microsoft.com/office/drawing/2010/main" val="0"/>
              </a:ext>
            </a:extLst>
          </a:blip>
          <a:srcRect/>
          <a:stretch>
            <a:fillRect/>
          </a:stretch>
        </p:blipFill>
        <p:spPr bwMode="auto">
          <a:xfrm>
            <a:off x="5162554" y="19050"/>
            <a:ext cx="4000496" cy="1600200"/>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sz="quarter" idx="13"/>
          </p:nvPr>
        </p:nvSpPr>
        <p:spPr/>
        <p:txBody>
          <a:bodyPr>
            <a:normAutofit fontScale="92500" lnSpcReduction="10000"/>
          </a:bodyPr>
          <a:lstStyle/>
          <a:p>
            <a:pPr marL="285750" indent="-285750">
              <a:buFont typeface="Arial" pitchFamily="34" charset="0"/>
              <a:buChar char="•"/>
            </a:pPr>
            <a:r>
              <a:rPr lang="en-US" sz="3200" dirty="0" smtClean="0"/>
              <a:t>Visual</a:t>
            </a:r>
            <a:r>
              <a:rPr lang="en-US" sz="3200" dirty="0"/>
              <a:t> </a:t>
            </a:r>
            <a:r>
              <a:rPr lang="en-US" sz="3200" dirty="0" smtClean="0"/>
              <a:t>Culture in a classroom</a:t>
            </a:r>
          </a:p>
          <a:p>
            <a:pPr marL="285750" indent="-285750">
              <a:buFont typeface="Arial" pitchFamily="34" charset="0"/>
              <a:buChar char="•"/>
            </a:pPr>
            <a:r>
              <a:rPr lang="en-US" sz="3200" dirty="0" smtClean="0"/>
              <a:t>Unlike the DBAE</a:t>
            </a:r>
          </a:p>
          <a:p>
            <a:pPr marL="285750" indent="-285750">
              <a:buFont typeface="Arial" pitchFamily="34" charset="0"/>
              <a:buChar char="•"/>
            </a:pPr>
            <a:r>
              <a:rPr lang="en-US" sz="3200" dirty="0" smtClean="0"/>
              <a:t>Emphasizes </a:t>
            </a:r>
            <a:r>
              <a:rPr lang="en-US" sz="3200" dirty="0"/>
              <a:t>creative experiences </a:t>
            </a:r>
            <a:r>
              <a:rPr lang="en-US" sz="3200" dirty="0" smtClean="0"/>
              <a:t>through transformation</a:t>
            </a:r>
          </a:p>
          <a:p>
            <a:pPr marL="285750" indent="-285750">
              <a:buFont typeface="Arial" pitchFamily="34" charset="0"/>
              <a:buChar char="•"/>
            </a:pPr>
            <a:r>
              <a:rPr lang="en-US" sz="3200" dirty="0" smtClean="0"/>
              <a:t>Approach using</a:t>
            </a:r>
          </a:p>
          <a:p>
            <a:pPr marL="457200" lvl="1" indent="-285750"/>
            <a:r>
              <a:rPr lang="en-US" sz="3200" dirty="0" smtClean="0"/>
              <a:t>Popular images</a:t>
            </a:r>
          </a:p>
          <a:p>
            <a:pPr marL="457200" lvl="1" indent="-285750"/>
            <a:r>
              <a:rPr lang="en-US" sz="3200" dirty="0" smtClean="0"/>
              <a:t>Toys, dolls, and other objects</a:t>
            </a:r>
          </a:p>
          <a:p>
            <a:pPr marL="457200" lvl="1" indent="-285750"/>
            <a:r>
              <a:rPr lang="en-US" sz="3200" dirty="0" smtClean="0"/>
              <a:t>Media and technology such as film and movies</a:t>
            </a:r>
          </a:p>
          <a:p>
            <a:pPr marL="457200" lvl="1" indent="-285750"/>
            <a:endParaRPr lang="en-US" dirty="0">
              <a:solidFill>
                <a:schemeClr val="bg1"/>
              </a:solidFill>
            </a:endParaRPr>
          </a:p>
        </p:txBody>
      </p:sp>
      <p:sp>
        <p:nvSpPr>
          <p:cNvPr id="3" name="Title 2"/>
          <p:cNvSpPr>
            <a:spLocks noGrp="1"/>
          </p:cNvSpPr>
          <p:nvPr>
            <p:ph type="title"/>
          </p:nvPr>
        </p:nvSpPr>
        <p:spPr/>
        <p:txBody>
          <a:bodyPr/>
          <a:lstStyle/>
          <a:p>
            <a:r>
              <a:rPr lang="en-US" dirty="0" smtClean="0"/>
              <a:t>What is Visual Culture?</a:t>
            </a:r>
            <a:endParaRPr lang="en-US" dirty="0"/>
          </a:p>
        </p:txBody>
      </p:sp>
    </p:spTree>
    <p:extLst>
      <p:ext uri="{BB962C8B-B14F-4D97-AF65-F5344CB8AC3E}">
        <p14:creationId xmlns:p14="http://schemas.microsoft.com/office/powerpoint/2010/main" val="2771597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marL="285750" indent="-285750">
              <a:buFont typeface="Arial" pitchFamily="34" charset="0"/>
              <a:buChar char="•"/>
            </a:pPr>
            <a:r>
              <a:rPr lang="en-US" sz="2000" dirty="0" smtClean="0"/>
              <a:t>Marcel Duchamp</a:t>
            </a:r>
          </a:p>
          <a:p>
            <a:pPr marL="285750" indent="-285750">
              <a:buFont typeface="Arial" pitchFamily="34" charset="0"/>
              <a:buChar char="•"/>
            </a:pPr>
            <a:r>
              <a:rPr lang="en-US" sz="2000" dirty="0" smtClean="0"/>
              <a:t>Cindy Sherman</a:t>
            </a:r>
          </a:p>
          <a:p>
            <a:pPr marL="285750" indent="-285750">
              <a:buFont typeface="Arial" pitchFamily="34" charset="0"/>
              <a:buChar char="•"/>
            </a:pPr>
            <a:r>
              <a:rPr lang="en-US" sz="2000" dirty="0" smtClean="0"/>
              <a:t>Ron English</a:t>
            </a:r>
          </a:p>
          <a:p>
            <a:pPr marL="285750" indent="-285750">
              <a:buFont typeface="Arial" pitchFamily="34" charset="0"/>
              <a:buChar char="•"/>
            </a:pPr>
            <a:r>
              <a:rPr lang="en-US" sz="2000" dirty="0" smtClean="0"/>
              <a:t>Barbara Kruger</a:t>
            </a:r>
          </a:p>
          <a:p>
            <a:pPr marL="285750" indent="-285750">
              <a:buFont typeface="Arial" pitchFamily="34" charset="0"/>
              <a:buChar char="•"/>
            </a:pPr>
            <a:r>
              <a:rPr lang="en-US" sz="2000" dirty="0" smtClean="0"/>
              <a:t>“immortalized everyday objects, signs, and symbols by compelling their viewers to find new meaning in the familiar, thereby exposing the delicate balance between the visual and the invisible, the cultural and the political” (Darts, 2006).</a:t>
            </a:r>
            <a:endParaRPr lang="en-US" sz="2000" dirty="0"/>
          </a:p>
        </p:txBody>
      </p:sp>
      <p:sp>
        <p:nvSpPr>
          <p:cNvPr id="3" name="Title 2"/>
          <p:cNvSpPr>
            <a:spLocks noGrp="1"/>
          </p:cNvSpPr>
          <p:nvPr>
            <p:ph type="title"/>
          </p:nvPr>
        </p:nvSpPr>
        <p:spPr/>
        <p:txBody>
          <a:bodyPr/>
          <a:lstStyle/>
          <a:p>
            <a:r>
              <a:rPr lang="en-US" dirty="0" smtClean="0"/>
              <a:t>Artists &amp; Activists</a:t>
            </a:r>
            <a:endParaRPr lang="en-US" dirty="0"/>
          </a:p>
        </p:txBody>
      </p:sp>
      <p:pic>
        <p:nvPicPr>
          <p:cNvPr id="3074" name="Picture 2" descr="C:\Users\ashley\AppData\Local\Microsoft\Windows\Temporary Internet Files\Content.IE5\GVNYXN9M\MC90035566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89896" y="4191000"/>
            <a:ext cx="1989763" cy="2516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4671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285750" indent="-285750">
              <a:buFont typeface="Arial" pitchFamily="34" charset="0"/>
              <a:buChar char="•"/>
            </a:pPr>
            <a:r>
              <a:rPr lang="en-US" sz="3200" dirty="0" smtClean="0"/>
              <a:t>An assemblage, collage</a:t>
            </a:r>
          </a:p>
          <a:p>
            <a:pPr marL="285750" indent="-285750">
              <a:buFont typeface="Arial" pitchFamily="34" charset="0"/>
              <a:buChar char="•"/>
            </a:pPr>
            <a:r>
              <a:rPr lang="en-US" sz="3200" dirty="0"/>
              <a:t>C</a:t>
            </a:r>
            <a:r>
              <a:rPr lang="en-US" sz="3200" dirty="0" smtClean="0"/>
              <a:t>ross-cultural connection made between pop culture and classic paintings and works of art</a:t>
            </a:r>
          </a:p>
          <a:p>
            <a:pPr marL="457200" lvl="1" indent="-285750"/>
            <a:r>
              <a:rPr lang="en-US" sz="3200" dirty="0" err="1" smtClean="0"/>
              <a:t>Edvard</a:t>
            </a:r>
            <a:r>
              <a:rPr lang="en-US" sz="3200" dirty="0" smtClean="0"/>
              <a:t> Munch’s </a:t>
            </a:r>
            <a:r>
              <a:rPr lang="en-US" sz="3200" i="1" dirty="0" smtClean="0"/>
              <a:t>The Scream</a:t>
            </a:r>
            <a:endParaRPr lang="en-US" sz="3200" dirty="0" smtClean="0"/>
          </a:p>
          <a:p>
            <a:pPr marL="457200" lvl="1" indent="-285750"/>
            <a:r>
              <a:rPr lang="en-US" sz="3200" dirty="0" err="1" smtClean="0"/>
              <a:t>Tere</a:t>
            </a:r>
            <a:r>
              <a:rPr lang="en-US" sz="3200" dirty="0" err="1" smtClean="0"/>
              <a:t>se’s</a:t>
            </a:r>
            <a:r>
              <a:rPr lang="en-US" sz="3200" dirty="0" smtClean="0"/>
              <a:t> </a:t>
            </a:r>
            <a:r>
              <a:rPr lang="en-US" sz="3200" dirty="0" err="1" smtClean="0"/>
              <a:t>Bratz</a:t>
            </a:r>
            <a:r>
              <a:rPr lang="en-US" sz="3200" dirty="0" smtClean="0"/>
              <a:t> doll Drug Doll</a:t>
            </a:r>
          </a:p>
          <a:p>
            <a:pPr marL="457200" lvl="1" indent="-285750"/>
            <a:r>
              <a:rPr lang="en-US" sz="3200" dirty="0" smtClean="0"/>
              <a:t>Judy’s </a:t>
            </a:r>
            <a:r>
              <a:rPr lang="en-US" sz="3200" i="1" dirty="0" smtClean="0"/>
              <a:t>Results of Alcohol Abuse</a:t>
            </a:r>
          </a:p>
          <a:p>
            <a:pPr marL="457200" lvl="1" indent="-285750"/>
            <a:endParaRPr lang="en-US" i="1" dirty="0"/>
          </a:p>
        </p:txBody>
      </p:sp>
      <p:sp>
        <p:nvSpPr>
          <p:cNvPr id="3" name="Title 2"/>
          <p:cNvSpPr>
            <a:spLocks noGrp="1"/>
          </p:cNvSpPr>
          <p:nvPr>
            <p:ph type="title"/>
          </p:nvPr>
        </p:nvSpPr>
        <p:spPr/>
        <p:txBody>
          <a:bodyPr/>
          <a:lstStyle/>
          <a:p>
            <a:r>
              <a:rPr lang="en-US" dirty="0" smtClean="0"/>
              <a:t>Transforming</a:t>
            </a:r>
            <a:endParaRPr lang="en-US" dirty="0"/>
          </a:p>
        </p:txBody>
      </p:sp>
      <p:pic>
        <p:nvPicPr>
          <p:cNvPr id="2050" name="Picture 2" descr="C:\Users\ashley\AppData\Local\Microsoft\Windows\Temporary Internet Files\Content.IE5\YGLJL0T6\MP90040092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4600" y="3040380"/>
            <a:ext cx="2462784" cy="3692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518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285750" indent="-285750">
              <a:buFont typeface="Arial" pitchFamily="34" charset="0"/>
              <a:buChar char="•"/>
            </a:pPr>
            <a:r>
              <a:rPr lang="en-US" sz="2400" dirty="0" smtClean="0"/>
              <a:t>What is beauty? What is sexy? What is hot? What is ugly?</a:t>
            </a:r>
          </a:p>
          <a:p>
            <a:pPr marL="285750" indent="-285750">
              <a:buFont typeface="Arial" pitchFamily="34" charset="0"/>
              <a:buChar char="•"/>
            </a:pPr>
            <a:r>
              <a:rPr lang="en-US" sz="2400" dirty="0" smtClean="0"/>
              <a:t>Media and culture are </a:t>
            </a:r>
            <a:r>
              <a:rPr lang="en-US" sz="2400" dirty="0" err="1" smtClean="0"/>
              <a:t>interwined</a:t>
            </a:r>
            <a:r>
              <a:rPr lang="en-US" sz="2400" dirty="0" smtClean="0"/>
              <a:t> in our life and in art</a:t>
            </a:r>
          </a:p>
          <a:p>
            <a:pPr marL="285750" indent="-285750">
              <a:buFont typeface="Arial" pitchFamily="34" charset="0"/>
              <a:buChar char="•"/>
            </a:pPr>
            <a:r>
              <a:rPr lang="en-US" sz="2400" dirty="0" smtClean="0"/>
              <a:t>Requires students to question norms and think critically about pop visual culture: Descriptive traits, ages, cultures, weights of different women with different models’ faces to make the model look grotesque in a collage</a:t>
            </a:r>
          </a:p>
          <a:p>
            <a:pPr marL="457200" lvl="1" indent="-285750"/>
            <a:endParaRPr lang="en-US" dirty="0"/>
          </a:p>
        </p:txBody>
      </p:sp>
      <p:sp>
        <p:nvSpPr>
          <p:cNvPr id="3" name="Title 2"/>
          <p:cNvSpPr>
            <a:spLocks noGrp="1"/>
          </p:cNvSpPr>
          <p:nvPr>
            <p:ph type="title"/>
          </p:nvPr>
        </p:nvSpPr>
        <p:spPr/>
        <p:txBody>
          <a:bodyPr/>
          <a:lstStyle/>
          <a:p>
            <a:r>
              <a:rPr lang="en-US" dirty="0" smtClean="0"/>
              <a:t>Collages</a:t>
            </a:r>
            <a:endParaRPr lang="en-US" dirty="0"/>
          </a:p>
        </p:txBody>
      </p:sp>
      <p:pic>
        <p:nvPicPr>
          <p:cNvPr id="4099" name="Picture 3" descr="C:\Users\ashley\AppData\Local\Microsoft\Windows\Temporary Internet Files\Content.IE5\GPJHW7UO\MC90023298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9400" y="4495800"/>
            <a:ext cx="1843889" cy="1831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9537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noFill/>
        </p:spPr>
        <p:txBody>
          <a:bodyPr/>
          <a:lstStyle/>
          <a:p>
            <a:pPr marL="285750" indent="-285750">
              <a:buFont typeface="Arial" pitchFamily="34" charset="0"/>
              <a:buChar char="•"/>
            </a:pPr>
            <a:r>
              <a:rPr lang="en-US" sz="2400" dirty="0" smtClean="0">
                <a:solidFill>
                  <a:schemeClr val="tx1">
                    <a:lumMod val="95000"/>
                  </a:schemeClr>
                </a:solidFill>
                <a:hlinkClick r:id="rId2"/>
              </a:rPr>
              <a:t>Things that get kids attention</a:t>
            </a:r>
          </a:p>
          <a:p>
            <a:pPr marL="285750" indent="-285750">
              <a:buFont typeface="Arial" pitchFamily="34" charset="0"/>
              <a:buChar char="•"/>
            </a:pPr>
            <a:r>
              <a:rPr lang="en-US" sz="2400" dirty="0" smtClean="0">
                <a:solidFill>
                  <a:schemeClr val="tx1">
                    <a:lumMod val="95000"/>
                  </a:schemeClr>
                </a:solidFill>
                <a:hlinkClick r:id="rId2"/>
              </a:rPr>
              <a:t>Example of Visual Culture at work:</a:t>
            </a:r>
          </a:p>
          <a:p>
            <a:r>
              <a:rPr lang="en-US" sz="2400" dirty="0" smtClean="0">
                <a:hlinkClick r:id="rId2"/>
              </a:rPr>
              <a:t>http</a:t>
            </a:r>
            <a:r>
              <a:rPr lang="en-US" sz="2400" dirty="0">
                <a:hlinkClick r:id="rId2"/>
              </a:rPr>
              <a:t>://</a:t>
            </a:r>
            <a:r>
              <a:rPr lang="en-US" sz="2400" dirty="0" smtClean="0">
                <a:hlinkClick r:id="rId2"/>
              </a:rPr>
              <a:t>www.youtube.com/watch?feature=iv&amp;annotation_id=annotation_218944&amp;v=ikTxfIDYx6Q&amp;src_vid=fum-0huccD8</a:t>
            </a:r>
            <a:endParaRPr lang="en-US" sz="2400" dirty="0" smtClean="0"/>
          </a:p>
          <a:p>
            <a:pPr marL="285750" indent="-285750">
              <a:buFont typeface="Arial" pitchFamily="34" charset="0"/>
              <a:buChar char="•"/>
            </a:pPr>
            <a:r>
              <a:rPr lang="en-US" sz="2400" dirty="0" smtClean="0"/>
              <a:t>Example of Visual Culture with meaning: </a:t>
            </a:r>
          </a:p>
          <a:p>
            <a:r>
              <a:rPr lang="en-US" sz="2400" dirty="0">
                <a:hlinkClick r:id="rId3"/>
              </a:rPr>
              <a:t>http://</a:t>
            </a:r>
            <a:r>
              <a:rPr lang="en-US" sz="2400" dirty="0" smtClean="0">
                <a:hlinkClick r:id="rId3"/>
              </a:rPr>
              <a:t>www.youtube.com/watch?v=TO4b2ZeVEaM&amp;feature=relmfu</a:t>
            </a:r>
            <a:endParaRPr lang="en-US" sz="2400" dirty="0"/>
          </a:p>
          <a:p>
            <a:endParaRPr lang="en-US" sz="2400" dirty="0" smtClean="0"/>
          </a:p>
          <a:p>
            <a:pPr algn="ctr"/>
            <a:r>
              <a:rPr lang="en-US" sz="2400" dirty="0" smtClean="0"/>
              <a:t>Visual culture is all around.</a:t>
            </a:r>
            <a:endParaRPr lang="en-US" sz="2800" dirty="0" smtClean="0"/>
          </a:p>
          <a:p>
            <a:endParaRPr lang="en-US" dirty="0"/>
          </a:p>
        </p:txBody>
      </p:sp>
      <p:sp>
        <p:nvSpPr>
          <p:cNvPr id="3" name="Title 2"/>
          <p:cNvSpPr>
            <a:spLocks noGrp="1"/>
          </p:cNvSpPr>
          <p:nvPr>
            <p:ph type="title"/>
          </p:nvPr>
        </p:nvSpPr>
        <p:spPr/>
        <p:txBody>
          <a:bodyPr/>
          <a:lstStyle/>
          <a:p>
            <a:r>
              <a:rPr lang="en-US" dirty="0" smtClean="0"/>
              <a:t>Integration of Technology</a:t>
            </a:r>
            <a:endParaRPr lang="en-US" dirty="0"/>
          </a:p>
        </p:txBody>
      </p:sp>
    </p:spTree>
    <p:extLst>
      <p:ext uri="{BB962C8B-B14F-4D97-AF65-F5344CB8AC3E}">
        <p14:creationId xmlns:p14="http://schemas.microsoft.com/office/powerpoint/2010/main" val="2434344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shley\AppData\Local\Microsoft\Windows\Temporary Internet Files\Content.IE5\YGLJL0T6\MP900148993[1].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2133600" y="237512"/>
            <a:ext cx="4419600" cy="6612868"/>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sz="quarter" idx="13"/>
          </p:nvPr>
        </p:nvSpPr>
        <p:spPr>
          <a:xfrm>
            <a:off x="502920" y="1600200"/>
            <a:ext cx="7680960" cy="4724400"/>
          </a:xfrm>
        </p:spPr>
        <p:txBody>
          <a:bodyPr>
            <a:normAutofit fontScale="85000" lnSpcReduction="10000"/>
          </a:bodyPr>
          <a:lstStyle/>
          <a:p>
            <a:pPr marL="457200" indent="-457200">
              <a:lnSpc>
                <a:spcPct val="200000"/>
              </a:lnSpc>
              <a:spcBef>
                <a:spcPts val="0"/>
              </a:spcBef>
            </a:pPr>
            <a:r>
              <a:rPr lang="en-US" dirty="0">
                <a:latin typeface="Times New Roman"/>
                <a:ea typeface="Calibri"/>
                <a:cs typeface="Times New Roman"/>
              </a:rPr>
              <a:t>Darts, David. (2006). Head game$: Engaging popular </a:t>
            </a:r>
            <a:r>
              <a:rPr lang="en-US" dirty="0" err="1">
                <a:latin typeface="Times New Roman"/>
                <a:ea typeface="Calibri"/>
                <a:cs typeface="Times New Roman"/>
              </a:rPr>
              <a:t>vi$ual</a:t>
            </a:r>
            <a:r>
              <a:rPr lang="en-US" dirty="0">
                <a:latin typeface="Times New Roman"/>
                <a:ea typeface="Calibri"/>
                <a:cs typeface="Times New Roman"/>
              </a:rPr>
              <a:t> culture. Visual Culture in the Art Class: Case Studies, 101-102.</a:t>
            </a:r>
            <a:endParaRPr lang="en-US" sz="1600" dirty="0">
              <a:latin typeface="Calibri"/>
              <a:ea typeface="Calibri"/>
              <a:cs typeface="Times New Roman"/>
            </a:endParaRPr>
          </a:p>
          <a:p>
            <a:pPr marL="457200" indent="-457200">
              <a:lnSpc>
                <a:spcPct val="200000"/>
              </a:lnSpc>
              <a:spcBef>
                <a:spcPts val="0"/>
              </a:spcBef>
            </a:pPr>
            <a:r>
              <a:rPr lang="en-US" dirty="0" err="1">
                <a:latin typeface="Times New Roman"/>
                <a:ea typeface="Calibri"/>
                <a:cs typeface="Times New Roman"/>
              </a:rPr>
              <a:t>Duncum</a:t>
            </a:r>
            <a:r>
              <a:rPr lang="en-US" dirty="0">
                <a:latin typeface="Times New Roman"/>
                <a:ea typeface="Calibri"/>
                <a:cs typeface="Times New Roman"/>
              </a:rPr>
              <a:t>, Paul. (2006). Introduction: Visual culture as a work in progress. Visual Culture in the Art Class: Case Studies, ix-xii.</a:t>
            </a:r>
            <a:endParaRPr lang="en-US" sz="1600" dirty="0">
              <a:latin typeface="Calibri"/>
              <a:ea typeface="Calibri"/>
              <a:cs typeface="Times New Roman"/>
            </a:endParaRPr>
          </a:p>
          <a:p>
            <a:pPr marL="457200" indent="-457200">
              <a:lnSpc>
                <a:spcPct val="200000"/>
              </a:lnSpc>
              <a:spcBef>
                <a:spcPts val="0"/>
              </a:spcBef>
            </a:pPr>
            <a:r>
              <a:rPr lang="en-US" dirty="0">
                <a:latin typeface="Times New Roman"/>
                <a:ea typeface="Calibri"/>
                <a:cs typeface="Times New Roman"/>
              </a:rPr>
              <a:t>Freedman, Kerry. (2003). The professional field: Theorizing visual culture in education. Teaching Visual Culture: Curriculum, Aesthetics, and the Social Life of Art, 1-8; 14-18.</a:t>
            </a:r>
            <a:endParaRPr lang="en-US" sz="1600" dirty="0">
              <a:latin typeface="Calibri"/>
              <a:ea typeface="Calibri"/>
              <a:cs typeface="Times New Roman"/>
            </a:endParaRPr>
          </a:p>
          <a:p>
            <a:pPr marL="457200" indent="-457200">
              <a:lnSpc>
                <a:spcPct val="200000"/>
              </a:lnSpc>
              <a:spcBef>
                <a:spcPts val="0"/>
              </a:spcBef>
            </a:pPr>
            <a:r>
              <a:rPr lang="en-US" dirty="0" err="1">
                <a:latin typeface="Times New Roman"/>
                <a:ea typeface="Calibri"/>
                <a:cs typeface="Times New Roman"/>
              </a:rPr>
              <a:t>Staikidis</a:t>
            </a:r>
            <a:r>
              <a:rPr lang="en-US" dirty="0">
                <a:latin typeface="Times New Roman"/>
                <a:ea typeface="Calibri"/>
                <a:cs typeface="Times New Roman"/>
              </a:rPr>
              <a:t>, </a:t>
            </a:r>
            <a:r>
              <a:rPr lang="en-US" dirty="0" err="1">
                <a:latin typeface="Times New Roman"/>
                <a:ea typeface="Calibri"/>
                <a:cs typeface="Times New Roman"/>
              </a:rPr>
              <a:t>Kryssi</a:t>
            </a:r>
            <a:r>
              <a:rPr lang="en-US" dirty="0">
                <a:latin typeface="Times New Roman"/>
                <a:ea typeface="Calibri"/>
                <a:cs typeface="Times New Roman"/>
              </a:rPr>
              <a:t> with William Higgins. (2006). Visual culture in Mr. Higgins’ fifth grade art classroom. Visual Culture in the Art Class: Case Studies, 12-23.</a:t>
            </a:r>
            <a:endParaRPr lang="en-US" sz="1600" dirty="0">
              <a:latin typeface="Calibri"/>
              <a:ea typeface="Calibri"/>
              <a:cs typeface="Times New Roman"/>
            </a:endParaRPr>
          </a:p>
          <a:p>
            <a:pPr marL="457200" indent="-457200">
              <a:lnSpc>
                <a:spcPct val="200000"/>
              </a:lnSpc>
              <a:spcBef>
                <a:spcPts val="0"/>
              </a:spcBef>
            </a:pPr>
            <a:r>
              <a:rPr lang="en-US" dirty="0" err="1">
                <a:latin typeface="Times New Roman"/>
                <a:ea typeface="Calibri"/>
                <a:cs typeface="Times New Roman"/>
              </a:rPr>
              <a:t>Vollrath</a:t>
            </a:r>
            <a:r>
              <a:rPr lang="en-US" dirty="0">
                <a:latin typeface="Times New Roman"/>
                <a:ea typeface="Calibri"/>
                <a:cs typeface="Times New Roman"/>
              </a:rPr>
              <a:t>, Marissa M. (2006). Drawing on the toy: Contemporary perspectives on childhood by children. Visual Culture in the Art Class: Case Studies, 24-30.</a:t>
            </a:r>
            <a:endParaRPr lang="en-US" sz="1600" dirty="0">
              <a:latin typeface="Calibri"/>
              <a:ea typeface="Calibri"/>
              <a:cs typeface="Times New Roman"/>
            </a:endParaRPr>
          </a:p>
          <a:p>
            <a:endParaRPr lang="en-US" dirty="0"/>
          </a:p>
        </p:txBody>
      </p:sp>
      <p:sp>
        <p:nvSpPr>
          <p:cNvPr id="3" name="Title 2"/>
          <p:cNvSpPr>
            <a:spLocks noGrp="1"/>
          </p:cNvSpPr>
          <p:nvPr>
            <p:ph type="title"/>
          </p:nvPr>
        </p:nvSpPr>
        <p:spPr/>
        <p:txBody>
          <a:bodyPr/>
          <a:lstStyle/>
          <a:p>
            <a:pPr algn="ctr"/>
            <a:r>
              <a:rPr lang="en-US" dirty="0" smtClean="0"/>
              <a:t>References</a:t>
            </a:r>
            <a:endParaRPr lang="en-US" dirty="0"/>
          </a:p>
        </p:txBody>
      </p:sp>
    </p:spTree>
    <p:extLst>
      <p:ext uri="{BB962C8B-B14F-4D97-AF65-F5344CB8AC3E}">
        <p14:creationId xmlns:p14="http://schemas.microsoft.com/office/powerpoint/2010/main" val="8065163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TC101790491[[fn=Mylar]]</Template>
  <TotalTime>794</TotalTime>
  <Words>392</Words>
  <Application>Microsoft Office PowerPoint</Application>
  <PresentationFormat>On-screen Show (4:3)</PresentationFormat>
  <Paragraphs>40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Mylar</vt:lpstr>
      <vt:lpstr>We Are a Visual Culture Society</vt:lpstr>
      <vt:lpstr>What is Visual Culture?</vt:lpstr>
      <vt:lpstr>Artists &amp; Activists</vt:lpstr>
      <vt:lpstr>Transforming</vt:lpstr>
      <vt:lpstr>Collages</vt:lpstr>
      <vt:lpstr>Integration of Technology</vt:lpstr>
      <vt:lpstr>References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ashley</dc:creator>
  <cp:lastModifiedBy>ashley</cp:lastModifiedBy>
  <cp:revision>19</cp:revision>
  <dcterms:created xsi:type="dcterms:W3CDTF">2012-07-05T19:15:54Z</dcterms:created>
  <dcterms:modified xsi:type="dcterms:W3CDTF">2012-07-06T08:44:37Z</dcterms:modified>
</cp:coreProperties>
</file>